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80" r:id="rId12"/>
    <p:sldId id="272" r:id="rId13"/>
    <p:sldId id="281" r:id="rId14"/>
    <p:sldId id="282" r:id="rId15"/>
    <p:sldId id="283" r:id="rId16"/>
    <p:sldId id="279" r:id="rId17"/>
    <p:sldId id="264" r:id="rId18"/>
    <p:sldId id="277" r:id="rId19"/>
    <p:sldId id="274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8F773-7F43-4F9D-984C-3C54D34AAED0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213B8-9D3D-4FDA-9D24-D17811D5F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25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213B8-9D3D-4FDA-9D24-D17811D5F7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CBC1-4BB8-4854-BF96-521527E26471}" type="datetime1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3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D1424-CCF3-4A65-A8E3-EF4CCA483E7F}" type="datetime1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2E2D-2763-4CF4-92A1-EAD7293B4D4E}" type="datetime1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3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BAD6-96EB-494A-82E5-D35898ACCFBD}" type="datetime1">
              <a:rPr lang="en-US" smtClean="0"/>
              <a:t>10/23/2017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9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C3A6-78C4-404B-9659-619EA86F4F9D}" type="datetime1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62BE-5922-459E-9E4C-FCEF67F616CC}" type="datetime1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8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F33A-1B33-4E89-8A25-BFE134ECC5C1}" type="datetime1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2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1F984-B719-4DEC-A0F6-1BEA146B0119}" type="datetime1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5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5ECD-6F3D-4C9F-91C9-8E2C77E2FCC5}" type="datetime1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46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6A-B26E-4945-93FE-2CDDA115CF93}" type="datetime1">
              <a:rPr lang="en-US" smtClean="0"/>
              <a:t>10/23/2017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8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54D4-B6F5-47EC-A671-BE79232A93F2}" type="datetime1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16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CECE-C3F8-4A8F-A88F-A79407080402}" type="datetime1">
              <a:rPr lang="en-US" smtClean="0"/>
              <a:t>10/23/2017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59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6040-788C-4BB5-8DDD-AA6B59671CB0}" type="datetime1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9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DC343C8-1B26-46F4-A0D1-C220CEBBB617}" type="datetime1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3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C3C1141-6EA2-4907-8DB8-6A8DDA9CB592}" type="datetime1">
              <a:rPr lang="en-US" smtClean="0"/>
              <a:t>10/23/2017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5E97D9D-0F5B-4750-A69B-DE2EBCC5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14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77845"/>
            <a:ext cx="10336005" cy="2677648"/>
          </a:xfrm>
        </p:spPr>
        <p:txBody>
          <a:bodyPr/>
          <a:lstStyle/>
          <a:p>
            <a:r>
              <a:rPr lang="en-US" sz="5000" b="1" dirty="0"/>
              <a:t>Morning Joe: Visualizing Coffee Rust, Production and Futures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Data </a:t>
            </a:r>
            <a:r>
              <a:rPr lang="en-US" b="1" dirty="0"/>
              <a:t>Visualization | Fall 2017 | Indiana University | Mid-Term Presentation</a:t>
            </a:r>
            <a:endParaRPr lang="en-US" dirty="0"/>
          </a:p>
          <a:p>
            <a:r>
              <a:rPr lang="en-US" b="1" dirty="0"/>
              <a:t>by </a:t>
            </a:r>
            <a:r>
              <a:rPr lang="en-US" b="1" dirty="0" err="1"/>
              <a:t>Orly</a:t>
            </a:r>
            <a:r>
              <a:rPr lang="en-US" b="1" dirty="0"/>
              <a:t> Esteban, Laura Kahn and </a:t>
            </a:r>
            <a:r>
              <a:rPr lang="en-US" b="1" dirty="0" err="1"/>
              <a:t>Ravinder</a:t>
            </a:r>
            <a:r>
              <a:rPr lang="en-US" b="1" dirty="0"/>
              <a:t> Lambadi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3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714"/>
    </mc:Choice>
    <mc:Fallback>
      <p:transition spd="slow" advClick="0" advTm="14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Data Distributed?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97906" y="5210072"/>
            <a:ext cx="10210993" cy="104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histogram and kernel density estimate (KDE) show the </a:t>
            </a:r>
            <a:r>
              <a:rPr lang="en-US" dirty="0" smtClean="0"/>
              <a:t>distribution of attributes</a:t>
            </a:r>
            <a:r>
              <a:rPr lang="en-US" dirty="0" smtClean="0"/>
              <a:t> </a:t>
            </a:r>
            <a:r>
              <a:rPr lang="en-US" dirty="0" smtClean="0"/>
              <a:t>– Rust, Production and Futures.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4" y="2319966"/>
            <a:ext cx="3717290" cy="2574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74" y="2317394"/>
            <a:ext cx="3708647" cy="25555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231" y="2298941"/>
            <a:ext cx="3704450" cy="257404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2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771"/>
    </mc:Choice>
    <mc:Fallback>
      <p:transition spd="slow" advClick="0" advTm="14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Data Distributed?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28993" y="4979700"/>
            <a:ext cx="10934011" cy="15044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Coffee Rust peaks between 5-20%.</a:t>
            </a:r>
          </a:p>
          <a:p>
            <a:r>
              <a:rPr lang="en-US" dirty="0" smtClean="0"/>
              <a:t>Coffee Production peaks at 1000 and then 3000-4000 (1000 - 60kg bags).</a:t>
            </a:r>
          </a:p>
          <a:p>
            <a:r>
              <a:rPr lang="en-US" dirty="0" smtClean="0"/>
              <a:t>Coffee Futures histogram peaks around 50 and 125 US$.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231" y="2298941"/>
            <a:ext cx="3704450" cy="2574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4" y="2319966"/>
            <a:ext cx="3717290" cy="2574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74" y="2317394"/>
            <a:ext cx="3708647" cy="255559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4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694"/>
    </mc:Choice>
    <mc:Fallback>
      <p:transition spd="slow" advClick="0" advTm="19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Data Relationships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9438" y="5428691"/>
            <a:ext cx="10514365" cy="104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scatter plots to visualize relationship between rust and production and production and futures variables. We don’t plot rain or temperature since they aren’t </a:t>
            </a:r>
            <a:r>
              <a:rPr lang="en-US" dirty="0" smtClean="0"/>
              <a:t>correlated.</a:t>
            </a:r>
            <a:endParaRPr lang="en-US" dirty="0" smtClean="0"/>
          </a:p>
          <a:p>
            <a:r>
              <a:rPr lang="en-US" dirty="0" smtClean="0"/>
              <a:t>Use log scale for these plots since data ranges have big difference.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99219"/>
            <a:ext cx="4320540" cy="2872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" y="2353499"/>
            <a:ext cx="4160520" cy="291846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38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717"/>
    </mc:Choice>
    <mc:Fallback>
      <p:transition spd="slow" advClick="0" advTm="10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Data Relationships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9438" y="5428691"/>
            <a:ext cx="10514365" cy="104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Rust and Production are probably correlated to each other.</a:t>
            </a:r>
          </a:p>
          <a:p>
            <a:r>
              <a:rPr lang="en-US" dirty="0"/>
              <a:t>P</a:t>
            </a:r>
            <a:r>
              <a:rPr lang="en-US" dirty="0" smtClean="0"/>
              <a:t>roduction and futures are probably correlated to each other.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" y="2353499"/>
            <a:ext cx="4160520" cy="2918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99219"/>
            <a:ext cx="4320540" cy="28727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35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592"/>
    </mc:Choice>
    <mc:Fallback>
      <p:transition spd="slow" advClick="0" advTm="1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Rust and Production Relationships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" y="2677987"/>
            <a:ext cx="5532120" cy="362712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382" y="2677987"/>
            <a:ext cx="5432804" cy="104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Linear regression visualization shows that Rust and Production are linearly correlated to each other.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Increase in rust = increase in production </a:t>
            </a:r>
            <a:r>
              <a:rPr lang="en-US" dirty="0" smtClean="0"/>
              <a:t>(fail to accept original hypothesis)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92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205"/>
    </mc:Choice>
    <mc:Fallback>
      <p:transition spd="slow" advClick="0" advTm="15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and Futures Relationships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458720"/>
            <a:ext cx="531114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84876" y="2458720"/>
            <a:ext cx="5432804" cy="104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Linear regression visualization shows that Production and Futures are linearly correlated to each other.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Increase in production = increase in futures </a:t>
            </a:r>
            <a:r>
              <a:rPr lang="en-US" dirty="0" smtClean="0"/>
              <a:t>(fail to accept </a:t>
            </a:r>
            <a:r>
              <a:rPr lang="en-US" dirty="0" smtClean="0"/>
              <a:t>original hypothesis)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2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271"/>
    </mc:Choice>
    <mc:Fallback>
      <p:transition spd="slow" advClick="0" advTm="15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 Variables Correlated?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16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1855" y="2190856"/>
            <a:ext cx="5603025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In a correlation matrix, each variable is represented.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/>
              <a:t>V</a:t>
            </a:r>
            <a:r>
              <a:rPr lang="en-US" sz="2000" dirty="0" smtClean="0"/>
              <a:t>ariables that are positively correlated (&gt; 0.1) change in the same direction.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smtClean="0"/>
              <a:t>Variables that are negatively correlated (&lt; -0.1) change in the opposite direction.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684" y="2555177"/>
            <a:ext cx="4511431" cy="336071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6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945"/>
    </mc:Choice>
    <mc:Fallback>
      <p:transition spd="slow" advClick="0" advTm="15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 Variables Correlated?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74124" y="2417276"/>
            <a:ext cx="6309556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Increase in rain = less rust</a:t>
            </a:r>
          </a:p>
          <a:p>
            <a:r>
              <a:rPr lang="en-US" sz="2000" dirty="0" smtClean="0"/>
              <a:t>Increase in </a:t>
            </a:r>
            <a:r>
              <a:rPr lang="en-US" sz="2000" dirty="0"/>
              <a:t>t</a:t>
            </a:r>
            <a:r>
              <a:rPr lang="en-US" sz="2000" dirty="0" smtClean="0"/>
              <a:t>emperature </a:t>
            </a:r>
            <a:r>
              <a:rPr lang="en-US" sz="2000" dirty="0" smtClean="0"/>
              <a:t>= less rust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smtClean="0"/>
              <a:t>Increase in rust = increase in production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smtClean="0"/>
              <a:t>Increase in production = increase in futures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Do not accept any of the original hypotheses!</a:t>
            </a: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44" y="2555177"/>
            <a:ext cx="4511431" cy="336071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5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352"/>
    </mc:Choice>
    <mc:Fallback>
      <p:transition spd="slow" advClick="0" advTm="16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10001" y="2609465"/>
            <a:ext cx="5468879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Create web page to tell the story of coffee rust, production and </a:t>
            </a:r>
            <a:r>
              <a:rPr lang="en-US" sz="2000" dirty="0" smtClean="0"/>
              <a:t>futures</a:t>
            </a:r>
            <a:r>
              <a:rPr lang="en-US" sz="2000" dirty="0"/>
              <a:t> </a:t>
            </a:r>
            <a:r>
              <a:rPr lang="en-US" sz="2000" dirty="0" smtClean="0"/>
              <a:t>using D3 and HTML.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/>
              <a:t>Add Calendar view using D3 that shows Historical Coffee Futures by month as you hover over.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40" y="2733040"/>
            <a:ext cx="5206299" cy="16662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631"/>
    </mc:Choice>
    <mc:Fallback>
      <p:transition spd="slow" advClick="0" advTm="14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0001" y="2609465"/>
            <a:ext cx="5011679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coffee growing map of Colombia will be modified </a:t>
            </a:r>
            <a:endParaRPr lang="en-US" sz="2000" dirty="0" smtClean="0"/>
          </a:p>
          <a:p>
            <a:pPr lvl="1"/>
            <a:r>
              <a:rPr lang="en-US" dirty="0" smtClean="0"/>
              <a:t>Replace similar blue and greens with more contrasting colors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0" y="2265585"/>
            <a:ext cx="3275290" cy="414090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4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474"/>
    </mc:Choice>
    <mc:Fallback>
      <p:transition spd="slow" advClick="0" advTm="12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098720"/>
            <a:ext cx="5570480" cy="363651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More than </a:t>
            </a:r>
            <a:r>
              <a:rPr lang="en-US" sz="2000" dirty="0" smtClean="0"/>
              <a:t>2 billion cups of coffee </a:t>
            </a:r>
            <a:r>
              <a:rPr lang="en-US" sz="2000" dirty="0" smtClean="0"/>
              <a:t>consumed each day.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Livelihood of 120 million people depends on coffee supply chain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Coffee is the second most popular traded </a:t>
            </a:r>
            <a:r>
              <a:rPr lang="en-US" sz="2000" dirty="0" smtClean="0"/>
              <a:t>commodity, worth over $100 billion annually.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29" y="2501797"/>
            <a:ext cx="4018792" cy="28527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2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2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413"/>
    </mc:Choice>
    <mc:Fallback>
      <p:transition spd="slow" advClick="0" advTm="16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0001" y="2609465"/>
            <a:ext cx="8415279" cy="9668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https://</a:t>
            </a:r>
            <a:r>
              <a:rPr lang="en-US" sz="3200" dirty="0" smtClean="0"/>
              <a:t>github.com/thedatalass/DataVizMisc/blob/master/YY-MidTerm_references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4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873"/>
    </mc:Choice>
    <mc:Fallback>
      <p:transition spd="slow" advClick="0" advTm="14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0000" y="2609465"/>
            <a:ext cx="5237117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Coffee </a:t>
            </a:r>
            <a:r>
              <a:rPr lang="en-US" dirty="0" smtClean="0"/>
              <a:t>rust, which causes plant leaves to turn yellow, causes </a:t>
            </a:r>
            <a:r>
              <a:rPr lang="en-US" dirty="0"/>
              <a:t>more than $500 million in production losses </a:t>
            </a:r>
            <a:r>
              <a:rPr lang="en-US" dirty="0" smtClean="0"/>
              <a:t>every </a:t>
            </a:r>
            <a:r>
              <a:rPr lang="en-US" dirty="0" smtClean="0"/>
              <a:t>year.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Data visualization will help understand the relationship between coffee rust, production and futures.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80" y="2235200"/>
            <a:ext cx="5650006" cy="383944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673"/>
    </mc:Choice>
    <mc:Fallback>
      <p:transition spd="slow" advClick="0" advTm="15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and Scope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10000" y="2609465"/>
            <a:ext cx="4643449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Is there a link between the amount of coffee rust and production and / or futures prices?</a:t>
            </a:r>
          </a:p>
          <a:p>
            <a:endParaRPr lang="en-US" dirty="0" smtClean="0"/>
          </a:p>
          <a:p>
            <a:r>
              <a:rPr lang="en-US" dirty="0" smtClean="0"/>
              <a:t>Café Arabica data </a:t>
            </a:r>
            <a:r>
              <a:rPr lang="en-US" dirty="0" smtClean="0"/>
              <a:t>from </a:t>
            </a:r>
            <a:r>
              <a:rPr lang="en-US" dirty="0" err="1" smtClean="0"/>
              <a:t>Brasil</a:t>
            </a:r>
            <a:r>
              <a:rPr lang="en-US" dirty="0" smtClean="0"/>
              <a:t> (2005-2006 and 2008-2009), Colombia (1995 and 2011-2013) and Papa New Guinea (1989-1991).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61" y="2428240"/>
            <a:ext cx="5409037" cy="360512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0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707"/>
    </mc:Choice>
    <mc:Fallback>
      <p:transition spd="slow" advClick="0" advTm="12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10001" y="2609465"/>
            <a:ext cx="7618007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More rain </a:t>
            </a:r>
            <a:r>
              <a:rPr lang="en-US" dirty="0" smtClean="0"/>
              <a:t>increases </a:t>
            </a:r>
            <a:r>
              <a:rPr lang="en-US" dirty="0" smtClean="0"/>
              <a:t>coffee rust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igher temperatures increases coffee rust.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More coffee rust decreases production.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More coffee production decreases futures.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5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3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136"/>
    </mc:Choice>
    <mc:Fallback>
      <p:transition spd="slow" advClick="0" advTm="16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Research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9999" y="2609465"/>
            <a:ext cx="10571999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Magrach</a:t>
            </a:r>
            <a:r>
              <a:rPr lang="en-US" sz="2400" dirty="0" smtClean="0"/>
              <a:t> describes how temperature and rain affect </a:t>
            </a:r>
            <a:r>
              <a:rPr lang="en-US" sz="2400" dirty="0" smtClean="0"/>
              <a:t>the amount </a:t>
            </a:r>
            <a:r>
              <a:rPr lang="en-US" sz="2400" dirty="0" smtClean="0"/>
              <a:t>of coffee rust.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err="1" smtClean="0"/>
              <a:t>Avelino</a:t>
            </a:r>
            <a:r>
              <a:rPr lang="en-US" sz="2400" dirty="0" smtClean="0"/>
              <a:t> suggests a qualitative link between coffee rust and prices.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Montage uses machine learning to predict futures prices of commodities.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6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5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669"/>
    </mc:Choice>
    <mc:Fallback>
      <p:transition spd="slow" advClick="0"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10000" y="2609465"/>
            <a:ext cx="6484879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Variables :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onthly </a:t>
            </a:r>
            <a:r>
              <a:rPr lang="en-US" dirty="0" smtClean="0"/>
              <a:t>rainfall</a:t>
            </a:r>
            <a:endParaRPr lang="en-US" dirty="0" smtClean="0"/>
          </a:p>
          <a:p>
            <a:pPr lvl="1"/>
            <a:r>
              <a:rPr lang="en-US" dirty="0" smtClean="0"/>
              <a:t>Monthly </a:t>
            </a:r>
            <a:r>
              <a:rPr lang="en-US" dirty="0" smtClean="0"/>
              <a:t>temperature</a:t>
            </a:r>
            <a:endParaRPr lang="en-US" dirty="0" smtClean="0"/>
          </a:p>
          <a:p>
            <a:pPr lvl="1"/>
            <a:r>
              <a:rPr lang="en-US" dirty="0" smtClean="0"/>
              <a:t>Rust </a:t>
            </a:r>
            <a:r>
              <a:rPr lang="en-US" dirty="0" smtClean="0"/>
              <a:t>%</a:t>
            </a:r>
            <a:endParaRPr lang="en-US" dirty="0" smtClean="0"/>
          </a:p>
          <a:p>
            <a:pPr lvl="1"/>
            <a:r>
              <a:rPr lang="en-US" dirty="0" smtClean="0"/>
              <a:t>Monthly production </a:t>
            </a:r>
            <a:r>
              <a:rPr lang="en-US" dirty="0" smtClean="0"/>
              <a:t>amount</a:t>
            </a:r>
            <a:endParaRPr lang="en-US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eekly futures prices</a:t>
            </a:r>
            <a:br>
              <a:rPr lang="en-US" dirty="0" smtClean="0"/>
            </a:br>
            <a:endParaRPr lang="en-US" dirty="0" smtClean="0"/>
          </a:p>
          <a:p>
            <a:r>
              <a:rPr lang="en-US" sz="2000" dirty="0" smtClean="0"/>
              <a:t>Final cleaned data in CSV for processing.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99" y="2907302"/>
            <a:ext cx="5892887" cy="135989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8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3561"/>
    </mc:Choice>
    <mc:Fallback>
      <p:transition spd="slow" advClick="0" advTm="13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0000" y="2617576"/>
            <a:ext cx="8325374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Challenges:</a:t>
            </a:r>
          </a:p>
          <a:p>
            <a:pPr lvl="1"/>
            <a:r>
              <a:rPr lang="en-US" sz="2000" dirty="0" smtClean="0"/>
              <a:t>Learn domain quickly to find relevant </a:t>
            </a:r>
            <a:r>
              <a:rPr lang="en-US" sz="2000" dirty="0" smtClean="0"/>
              <a:t>data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Translate Portuguese &amp; Spanish documents to get </a:t>
            </a:r>
            <a:r>
              <a:rPr lang="en-US" sz="2000" dirty="0" smtClean="0"/>
              <a:t>data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Combine data from 10+ sources.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8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588"/>
    </mc:Choice>
    <mc:Fallback>
      <p:transition spd="slow" advClick="0" advTm="14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Assumptions &amp; Limitations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10000" y="2609465"/>
            <a:ext cx="10447280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Since </a:t>
            </a:r>
            <a:r>
              <a:rPr lang="en-US" sz="2000" dirty="0" smtClean="0"/>
              <a:t>altitudes are similar for </a:t>
            </a:r>
            <a:r>
              <a:rPr lang="en-US" sz="2000" dirty="0" err="1" smtClean="0"/>
              <a:t>Brasil</a:t>
            </a:r>
            <a:r>
              <a:rPr lang="en-US" sz="2000" dirty="0" smtClean="0"/>
              <a:t> (1010m), Colombia (1310 m) and Papa New Guinea (1410 m), it’s ok to compare rust data from these countries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000" dirty="0"/>
              <a:t>Future prices are worldwide and not by country.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000" dirty="0" smtClean="0"/>
              <a:t>Analysis is limited by openly available data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7D9D-0F5B-4750-A69B-DE2EBCC5942B}" type="slidenum">
              <a:rPr lang="en-US" smtClean="0"/>
              <a:t>9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46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204"/>
    </mc:Choice>
    <mc:Fallback>
      <p:transition spd="slow" advClick="0" advTm="15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1008</TotalTime>
  <Words>481</Words>
  <Application>Microsoft Office PowerPoint</Application>
  <PresentationFormat>Widescreen</PresentationFormat>
  <Paragraphs>104</Paragraphs>
  <Slides>20</Slides>
  <Notes>1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Courier New</vt:lpstr>
      <vt:lpstr>Wingdings 2</vt:lpstr>
      <vt:lpstr>Quotable</vt:lpstr>
      <vt:lpstr>Morning Joe: Visualizing Coffee Rust, Production and Futures</vt:lpstr>
      <vt:lpstr>Motivation</vt:lpstr>
      <vt:lpstr>Motivation</vt:lpstr>
      <vt:lpstr>Research Question and Scope</vt:lpstr>
      <vt:lpstr>Hypotheses</vt:lpstr>
      <vt:lpstr>Existing Research</vt:lpstr>
      <vt:lpstr>Data Acquisition</vt:lpstr>
      <vt:lpstr>Data Acquisition</vt:lpstr>
      <vt:lpstr>Data Assumptions &amp; Limitations</vt:lpstr>
      <vt:lpstr>How is the Data Distributed?</vt:lpstr>
      <vt:lpstr>How is the Data Distributed?</vt:lpstr>
      <vt:lpstr>Finding Data Relationships</vt:lpstr>
      <vt:lpstr>Finding Data Relationships</vt:lpstr>
      <vt:lpstr>Rust and Production Relationships</vt:lpstr>
      <vt:lpstr>Production and Futures Relationships</vt:lpstr>
      <vt:lpstr>Are the Variables Correlated?</vt:lpstr>
      <vt:lpstr>Are the Variables Correlated?</vt:lpstr>
      <vt:lpstr>Future Work</vt:lpstr>
      <vt:lpstr>Future Work</vt:lpstr>
      <vt:lpstr>References</vt:lpstr>
    </vt:vector>
  </TitlesOfParts>
  <Company>U.S. Patent and Trademark Office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Morning Joe: Visualizing Coffee Rust, Production and Futures</dc:title>
  <dc:creator>Kahn, Laura H.</dc:creator>
  <cp:lastModifiedBy>Kahn, Laura H.</cp:lastModifiedBy>
  <cp:revision>84</cp:revision>
  <dcterms:created xsi:type="dcterms:W3CDTF">2017-10-17T18:24:14Z</dcterms:created>
  <dcterms:modified xsi:type="dcterms:W3CDTF">2017-10-23T16:42:22Z</dcterms:modified>
</cp:coreProperties>
</file>